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9" r:id="rId3"/>
    <p:sldId id="257" r:id="rId4"/>
    <p:sldId id="267" r:id="rId5"/>
    <p:sldId id="261" r:id="rId6"/>
    <p:sldId id="266" r:id="rId7"/>
    <p:sldId id="268" r:id="rId8"/>
    <p:sldId id="269" r:id="rId9"/>
    <p:sldId id="270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285" r:id="rId25"/>
    <p:sldId id="288" r:id="rId26"/>
    <p:sldId id="290" r:id="rId27"/>
    <p:sldId id="289" r:id="rId28"/>
    <p:sldId id="291" r:id="rId29"/>
    <p:sldId id="292" r:id="rId30"/>
    <p:sldId id="293" r:id="rId31"/>
    <p:sldId id="294" r:id="rId32"/>
    <p:sldId id="295" r:id="rId33"/>
    <p:sldId id="297" r:id="rId34"/>
    <p:sldId id="296" r:id="rId35"/>
    <p:sldId id="298" r:id="rId36"/>
    <p:sldId id="299" r:id="rId37"/>
    <p:sldId id="300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366" autoAdjust="0"/>
  </p:normalViewPr>
  <p:slideViewPr>
    <p:cSldViewPr>
      <p:cViewPr varScale="1">
        <p:scale>
          <a:sx n="110" d="100"/>
          <a:sy n="110" d="100"/>
        </p:scale>
        <p:origin x="162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60A75-F9F6-4BCE-BA89-5720E8C5384D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37962-0BBD-4528-B2DE-9E8D1B8307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68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7962-0BBD-4528-B2DE-9E8D1B8307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84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631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09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08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34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70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08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9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887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67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1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55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C1C2"/>
            </a:gs>
            <a:gs pos="35000">
              <a:srgbClr val="FFEBFA">
                <a:lumMod val="0"/>
                <a:lumOff val="100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B511B-4532-46B9-B608-E378E1AAA20A}" type="datetimeFigureOut">
              <a:rPr lang="ko-KR" altLang="en-US" smtClean="0"/>
              <a:t>2017-08-25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1D366-7438-4D00-8A0C-FBC11093EB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8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aladotnettips.wordpress.com/tag/dapper-in-net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43608" y="1219213"/>
            <a:ext cx="57606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HardCordStudy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7200" spc="-15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80740" y="5855786"/>
            <a:ext cx="2483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chemeClr val="accent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2017.08.26</a:t>
            </a:r>
            <a:endParaRPr lang="ko-KR" altLang="en-US" sz="1400" spc="300" dirty="0">
              <a:solidFill>
                <a:schemeClr val="accent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03600" y="5517232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KIM DA SOM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6516216" y="5517232"/>
            <a:ext cx="0" cy="836712"/>
          </a:xfrm>
          <a:prstGeom prst="line">
            <a:avLst/>
          </a:prstGeom>
          <a:ln w="22225">
            <a:gradFill>
              <a:gsLst>
                <a:gs pos="46000">
                  <a:srgbClr val="ADAEAE"/>
                </a:gs>
                <a:gs pos="74200">
                  <a:srgbClr val="BCBDBD"/>
                </a:gs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48263" y="2780928"/>
            <a:ext cx="4320480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215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7558" y="1041648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실습진행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" y="1455891"/>
            <a:ext cx="4942451" cy="334126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V="1">
            <a:off x="323528" y="1844824"/>
            <a:ext cx="216024" cy="1647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32716" y="1927183"/>
            <a:ext cx="2699124" cy="471293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flipV="1">
            <a:off x="3048972" y="2321792"/>
            <a:ext cx="2034767" cy="24753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4" y="2491741"/>
            <a:ext cx="3404980" cy="421737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 flipV="1">
            <a:off x="5436095" y="2492896"/>
            <a:ext cx="3404981" cy="421737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29868" y="3405582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연결할 서버 선택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79698" y="642313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클릭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flipV="1">
            <a:off x="7596336" y="6423138"/>
            <a:ext cx="474338" cy="24622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36095" y="2069414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연결할 서버 선택 후 연결 클릭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2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7558" y="1041648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실습진행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8" y="1455891"/>
            <a:ext cx="3756370" cy="25419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64646" y="3171164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데이터베이스 생성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494" y="3538405"/>
            <a:ext cx="5110092" cy="107027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flipV="1">
            <a:off x="3772054" y="3767856"/>
            <a:ext cx="1596130" cy="24622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59846" y="3048054"/>
            <a:ext cx="1092074" cy="81299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17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7558" y="1041648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DB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실습 코드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7558" y="1370100"/>
            <a:ext cx="4572000" cy="50013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--[1] </a:t>
            </a:r>
            <a:r>
              <a:rPr lang="ko-KR" altLang="en-US" sz="1100" dirty="0" err="1">
                <a:solidFill>
                  <a:srgbClr val="008000"/>
                </a:solidFill>
                <a:latin typeface="+mn-ea"/>
              </a:rPr>
              <a:t>한줄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 메모장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(Memos)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테이블 설계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CREATE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TABLE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dbo</a:t>
            </a:r>
            <a:r>
              <a:rPr lang="en-US" altLang="ko-KR" sz="1100" dirty="0" err="1">
                <a:solidFill>
                  <a:srgbClr val="808080"/>
                </a:solidFill>
                <a:latin typeface="+mn-ea"/>
              </a:rPr>
              <a:t>.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Memos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Identity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Primary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Key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25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NOT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NULL,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Email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100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NULL,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Title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150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NOT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NULL,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PostDate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DateTime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Default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 err="1">
                <a:solidFill>
                  <a:srgbClr val="FF00FF"/>
                </a:solidFill>
                <a:latin typeface="+mn-ea"/>
              </a:rPr>
              <a:t>GetDate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()),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PostIP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15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NULL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GO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--[2] SQL </a:t>
            </a:r>
            <a:r>
              <a:rPr lang="ko-KR" altLang="en-US" sz="1100" dirty="0" err="1">
                <a:solidFill>
                  <a:srgbClr val="008000"/>
                </a:solidFill>
                <a:latin typeface="+mn-ea"/>
              </a:rPr>
              <a:t>예시문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6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가지 작성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--[a]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입력 </a:t>
            </a:r>
            <a:r>
              <a:rPr lang="ko-KR" altLang="en-US" sz="1100" dirty="0" err="1">
                <a:solidFill>
                  <a:srgbClr val="008000"/>
                </a:solidFill>
                <a:latin typeface="+mn-ea"/>
              </a:rPr>
              <a:t>예시문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Insert:FrmMemoWrite.aspx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Insert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Memos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Values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N'</a:t>
            </a:r>
            <a:r>
              <a:rPr lang="ko-KR" altLang="en-US" sz="1100" dirty="0" err="1">
                <a:solidFill>
                  <a:srgbClr val="FF0000"/>
                </a:solidFill>
                <a:latin typeface="+mn-ea"/>
              </a:rPr>
              <a:t>레드플러스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N'redplus@devlect.com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N'</a:t>
            </a:r>
            <a:r>
              <a:rPr lang="ko-KR" altLang="en-US" sz="1100" dirty="0" err="1">
                <a:solidFill>
                  <a:srgbClr val="FF0000"/>
                </a:solidFill>
                <a:latin typeface="+mn-ea"/>
              </a:rPr>
              <a:t>레드플러스입니다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.'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GETDATE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(),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'127.0.0.1'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GO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--[b]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출력 </a:t>
            </a:r>
            <a:r>
              <a:rPr lang="ko-KR" altLang="en-US" sz="1100" dirty="0" err="1">
                <a:solidFill>
                  <a:srgbClr val="008000"/>
                </a:solidFill>
                <a:latin typeface="+mn-ea"/>
              </a:rPr>
              <a:t>예시문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:Select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문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:FrmMemoList.aspx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Select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Email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Title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PostDate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PostIP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FROM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Memos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Order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BY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Desc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GO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--[c]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상세 </a:t>
            </a:r>
            <a:r>
              <a:rPr lang="ko-KR" altLang="en-US" sz="1100" dirty="0" err="1">
                <a:solidFill>
                  <a:srgbClr val="008000"/>
                </a:solidFill>
                <a:latin typeface="+mn-ea"/>
              </a:rPr>
              <a:t>예시문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:Select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문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:FrmMemoView.aspx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SELECT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Email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Title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PostDate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PostIP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FROM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Memos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where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GO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992" y="1370100"/>
            <a:ext cx="4572000" cy="53399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--[d]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수정 </a:t>
            </a:r>
            <a:r>
              <a:rPr lang="ko-KR" altLang="en-US" sz="1100" dirty="0" err="1">
                <a:solidFill>
                  <a:srgbClr val="008000"/>
                </a:solidFill>
                <a:latin typeface="+mn-ea"/>
              </a:rPr>
              <a:t>예시문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:Update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문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:FrmMemoModify.aspx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Begin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Tran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Update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Memos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N'</a:t>
            </a:r>
            <a:r>
              <a:rPr lang="ko-KR" altLang="en-US" sz="1100" dirty="0">
                <a:solidFill>
                  <a:srgbClr val="FF0000"/>
                </a:solidFill>
                <a:latin typeface="+mn-ea"/>
              </a:rPr>
              <a:t>백두산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Email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N'admin@devlec.com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N'</a:t>
            </a:r>
            <a:r>
              <a:rPr lang="ko-KR" altLang="en-US" sz="1100" dirty="0">
                <a:solidFill>
                  <a:srgbClr val="FF0000"/>
                </a:solidFill>
                <a:latin typeface="+mn-ea"/>
              </a:rPr>
              <a:t>백두산입니다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.'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PostIP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N'127.0.0.1'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where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RollBack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 Tran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Commit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Tran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GO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--[e]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삭제 </a:t>
            </a:r>
            <a:r>
              <a:rPr lang="ko-KR" altLang="en-US" sz="1100" dirty="0" err="1">
                <a:solidFill>
                  <a:srgbClr val="008000"/>
                </a:solidFill>
                <a:latin typeface="+mn-ea"/>
              </a:rPr>
              <a:t>예시문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:Delete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문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:FrmMemoDelete.aspx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Begin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Tran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pt-BR" altLang="ko-KR" sz="1100" dirty="0">
                <a:solidFill>
                  <a:srgbClr val="0000FF"/>
                </a:solidFill>
                <a:latin typeface="+mn-ea"/>
              </a:rPr>
              <a:t>Delete</a:t>
            </a:r>
            <a:r>
              <a:rPr lang="pt-BR" altLang="ko-KR" sz="1100" dirty="0">
                <a:solidFill>
                  <a:srgbClr val="000000"/>
                </a:solidFill>
                <a:latin typeface="+mn-ea"/>
              </a:rPr>
              <a:t> Memos </a:t>
            </a:r>
            <a:r>
              <a:rPr lang="pt-BR" altLang="ko-KR" sz="1100" dirty="0">
                <a:solidFill>
                  <a:srgbClr val="0000FF"/>
                </a:solidFill>
                <a:latin typeface="+mn-ea"/>
              </a:rPr>
              <a:t>Where</a:t>
            </a:r>
            <a:r>
              <a:rPr lang="pt-BR" altLang="ko-KR" sz="1100" dirty="0">
                <a:solidFill>
                  <a:srgbClr val="000000"/>
                </a:solidFill>
                <a:latin typeface="+mn-ea"/>
              </a:rPr>
              <a:t> Num </a:t>
            </a:r>
            <a:r>
              <a:rPr lang="pt-BR" altLang="ko-KR" sz="1100" dirty="0">
                <a:solidFill>
                  <a:srgbClr val="808080"/>
                </a:solidFill>
                <a:latin typeface="+mn-ea"/>
              </a:rPr>
              <a:t>=</a:t>
            </a:r>
            <a:r>
              <a:rPr lang="pt-BR" altLang="ko-KR" sz="1100" dirty="0">
                <a:solidFill>
                  <a:srgbClr val="000000"/>
                </a:solidFill>
                <a:latin typeface="+mn-ea"/>
              </a:rPr>
              <a:t>10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Commit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Tran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GO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--[f]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검색 </a:t>
            </a:r>
            <a:r>
              <a:rPr lang="ko-KR" altLang="en-US" sz="1100" dirty="0" err="1">
                <a:solidFill>
                  <a:srgbClr val="008000"/>
                </a:solidFill>
                <a:latin typeface="+mn-ea"/>
              </a:rPr>
              <a:t>예시문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 Select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문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: FrmMemoSearch.aspx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--Memos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에서 이름이 </a:t>
            </a:r>
            <a:r>
              <a:rPr lang="ko-KR" altLang="en-US" sz="1100" dirty="0" err="1">
                <a:solidFill>
                  <a:srgbClr val="008000"/>
                </a:solidFill>
                <a:latin typeface="+mn-ea"/>
              </a:rPr>
              <a:t>레드플러스이거나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 또는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이메일에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'r'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가 들어가는 자료의 모든 필드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번호의 역순으로 검색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select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Email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Title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PostDate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FROM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Memos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where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'</a:t>
            </a:r>
            <a:r>
              <a:rPr lang="ko-KR" altLang="en-US" sz="1100" dirty="0" err="1">
                <a:solidFill>
                  <a:srgbClr val="FF0000"/>
                </a:solidFill>
                <a:latin typeface="+mn-ea"/>
              </a:rPr>
              <a:t>레드플러스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'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Or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Email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Like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'%r%'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Order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By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Desc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GO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162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7558" y="1041648"/>
            <a:ext cx="83393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DB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실습 코드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1317" y="1455891"/>
            <a:ext cx="37673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+mn-ea"/>
              </a:rPr>
              <a:t>--[3] SQL </a:t>
            </a:r>
            <a:r>
              <a:rPr lang="ko-KR" altLang="en-US" sz="1200" dirty="0" err="1">
                <a:solidFill>
                  <a:srgbClr val="008000"/>
                </a:solidFill>
                <a:latin typeface="+mn-ea"/>
              </a:rPr>
              <a:t>저장프로시저</a:t>
            </a:r>
            <a:r>
              <a:rPr lang="ko-KR" altLang="en-US" sz="12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8000"/>
                </a:solidFill>
                <a:latin typeface="+mn-ea"/>
              </a:rPr>
              <a:t>6</a:t>
            </a:r>
            <a:r>
              <a:rPr lang="ko-KR" altLang="en-US" sz="1200" dirty="0">
                <a:solidFill>
                  <a:srgbClr val="008000"/>
                </a:solidFill>
                <a:latin typeface="+mn-ea"/>
              </a:rPr>
              <a:t>가지 작성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+mn-ea"/>
              </a:rPr>
              <a:t>--[a] </a:t>
            </a:r>
            <a:r>
              <a:rPr lang="ko-KR" altLang="en-US" sz="1200" dirty="0">
                <a:solidFill>
                  <a:srgbClr val="008000"/>
                </a:solidFill>
                <a:latin typeface="+mn-ea"/>
              </a:rPr>
              <a:t>메모 입력용 저장 프로시저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Create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Procedure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dbo</a:t>
            </a:r>
            <a:r>
              <a:rPr lang="en-US" altLang="ko-KR" sz="1200" dirty="0" err="1">
                <a:solidFill>
                  <a:srgbClr val="808080"/>
                </a:solidFill>
                <a:latin typeface="+mn-ea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writeMemo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@Name 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25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),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@Email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100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),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@Title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150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),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PostIP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15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AS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Insert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MeMemos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Email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Title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PostIP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Values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@Name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@Email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@Title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@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PostIP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GO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8000"/>
                </a:solidFill>
                <a:latin typeface="+mn-ea"/>
              </a:rPr>
              <a:t>--[b] </a:t>
            </a:r>
            <a:r>
              <a:rPr lang="ko-KR" altLang="en-US" sz="1200" dirty="0">
                <a:solidFill>
                  <a:srgbClr val="008000"/>
                </a:solidFill>
                <a:latin typeface="+mn-ea"/>
              </a:rPr>
              <a:t>메모 출력용 저장 프로시저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Create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Proc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dbo</a:t>
            </a:r>
            <a:r>
              <a:rPr lang="en-US" altLang="ko-KR" sz="1200" dirty="0" err="1">
                <a:solidFill>
                  <a:srgbClr val="808080"/>
                </a:solidFill>
                <a:latin typeface="+mn-ea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ListMemo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select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Email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Title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PostDate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PostIP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Memos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Order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By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Desc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Go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endParaRPr lang="ko-KR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07904" y="1290068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+mn-ea"/>
              </a:rPr>
              <a:t>--[d] </a:t>
            </a:r>
            <a:r>
              <a:rPr lang="ko-KR" altLang="en-US" sz="1200" dirty="0">
                <a:solidFill>
                  <a:srgbClr val="008000"/>
                </a:solidFill>
                <a:latin typeface="+mn-ea"/>
              </a:rPr>
              <a:t>메모 데이터 수정용 저장 프로시저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Create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proc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dbo</a:t>
            </a:r>
            <a:r>
              <a:rPr lang="en-US" altLang="ko-KR" sz="1200" dirty="0" err="1">
                <a:solidFill>
                  <a:srgbClr val="808080"/>
                </a:solidFill>
                <a:latin typeface="+mn-ea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ModifyMemo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@Name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25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),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@Email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100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),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@Title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150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),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Int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AS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Begin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Transaction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1200" dirty="0">
                <a:solidFill>
                  <a:srgbClr val="FF00FF"/>
                </a:solidFill>
                <a:latin typeface="+mn-ea"/>
              </a:rPr>
              <a:t>Update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Memos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Set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@Name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Email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@Email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Title 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@Title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where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@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Num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Commit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Transaction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GO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3846" y="4782077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+mn-ea"/>
              </a:rPr>
              <a:t>--[c] </a:t>
            </a:r>
            <a:r>
              <a:rPr lang="ko-KR" altLang="en-US" sz="1200" dirty="0">
                <a:solidFill>
                  <a:srgbClr val="008000"/>
                </a:solidFill>
                <a:latin typeface="+mn-ea"/>
              </a:rPr>
              <a:t>메모 상세보기용 저장 프로시저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Create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Proc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dbo</a:t>
            </a:r>
            <a:r>
              <a:rPr lang="en-US" altLang="ko-KR" sz="1200" dirty="0" err="1">
                <a:solidFill>
                  <a:srgbClr val="808080"/>
                </a:solidFill>
                <a:latin typeface="+mn-ea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ViewMemo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(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Int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select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Name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Email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Title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PostDate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PostIP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Memos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where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 @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Num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GO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3001" y="2240830"/>
            <a:ext cx="440444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--[e]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메모 데이터 삭제용 저장 프로시저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Create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proc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dbo</a:t>
            </a:r>
            <a:r>
              <a:rPr lang="en-US" altLang="ko-KR" sz="1100" dirty="0" err="1">
                <a:solidFill>
                  <a:srgbClr val="808080"/>
                </a:solidFill>
                <a:latin typeface="+mn-ea"/>
              </a:rPr>
              <a:t>.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DeleteMemo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@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Int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AS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Delete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Memos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where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@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Num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GO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68375" y="4005064"/>
            <a:ext cx="4572000" cy="27238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--[f]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메모 데이터 검색용 저장 프로시저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동적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SQL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사용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)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Create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Proc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dbo</a:t>
            </a:r>
            <a:r>
              <a:rPr lang="en-US" altLang="ko-KR" sz="900" dirty="0" err="1">
                <a:solidFill>
                  <a:srgbClr val="808080"/>
                </a:solidFill>
                <a:latin typeface="+mn-ea"/>
              </a:rPr>
              <a:t>.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SearchMemo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(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@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SearchField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10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),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@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SearchQuery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50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)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)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--with Encryption 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현재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-SP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암호화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-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As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Declare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@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strSql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150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)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@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strSql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=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'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Select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, Name, Email, Title,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PostDate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PostIP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FROM Memos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where '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@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SearchField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' Like 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N''%'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@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SearchQuery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'%''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Order By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Desc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'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Exec 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@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strSql</a:t>
            </a:r>
            <a:r>
              <a:rPr lang="en-US" altLang="ko-KR" sz="900" dirty="0">
                <a:solidFill>
                  <a:srgbClr val="808080"/>
                </a:solidFill>
                <a:latin typeface="+mn-ea"/>
              </a:rPr>
              <a:t>)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GO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191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7558" y="1041648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실습진행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8" y="1524406"/>
            <a:ext cx="8661296" cy="383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3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7558" y="1041648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web.config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파일 코드 추가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8" y="1455891"/>
            <a:ext cx="80867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9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928" y="1335291"/>
            <a:ext cx="4572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namespace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devADONET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partial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FrmSqlConnection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System.Web.UI.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Page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btnSqlConnection_Click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en-US" altLang="ko-KR" sz="1000" dirty="0" err="1">
                <a:solidFill>
                  <a:srgbClr val="008000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클래스 인스턴스 생성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//[2] </a:t>
            </a:r>
            <a:r>
              <a:rPr lang="en-US" altLang="ko-KR" sz="1000" dirty="0" err="1">
                <a:solidFill>
                  <a:srgbClr val="008000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속성지정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//[a]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직접 연결 문자열 지정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con.ConnectionString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].</a:t>
            </a:r>
            <a:br>
              <a:rPr lang="en-US" altLang="ko-KR" sz="1000" dirty="0">
                <a:solidFill>
                  <a:srgbClr val="000000"/>
                </a:solidFill>
                <a:latin typeface="+mn-ea"/>
              </a:rPr>
            </a:b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//[3] Open()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메서드 실행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: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데이터베이스 연결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//[!]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실행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lblDisplay.Text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데이터베이스 연결 성공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//[4] Close()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메소드 실행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데이터베이스 연결 종료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348880"/>
            <a:ext cx="3672408" cy="21122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5928" y="1704842"/>
            <a:ext cx="2867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FrmSqlConnection</a:t>
            </a:r>
            <a:r>
              <a:rPr lang="ko-KR" altLang="en-US" dirty="0"/>
              <a:t>.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aspx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.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10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7504" y="1388715"/>
            <a:ext cx="8292874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FrmSqlCommand.aspx.cs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devADONET.FrmSqlCommand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SqlCommand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클래스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Button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btnSqlCommand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입력 </a:t>
            </a:r>
            <a:r>
              <a:rPr lang="ko-KR" altLang="en-US" sz="1100" dirty="0" err="1">
                <a:solidFill>
                  <a:srgbClr val="0000FF"/>
                </a:solidFill>
                <a:latin typeface="+mn-ea"/>
              </a:rPr>
              <a:t>에시문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실행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btnSqlCommand_Click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lblDisplay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4" y="1058292"/>
            <a:ext cx="2502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FrmSqlCommand</a:t>
            </a:r>
            <a:r>
              <a:rPr lang="ko-KR" altLang="en-US" dirty="0"/>
              <a:t>.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aspx</a:t>
            </a:r>
          </a:p>
        </p:txBody>
      </p:sp>
    </p:spTree>
    <p:extLst>
      <p:ext uri="{BB962C8B-B14F-4D97-AF65-F5344CB8AC3E}">
        <p14:creationId xmlns:p14="http://schemas.microsoft.com/office/powerpoint/2010/main" val="131737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058292"/>
            <a:ext cx="27029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FrmSqlCommand.aspx.cs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3951805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System;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System.Collections.Generic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System.Configuration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System.Data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System.Data.SqlClient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System.Linq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System.Web.UI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System.Web.UI.WebControls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namespace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devADONET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partial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FrmSqlCommand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System.Web.UI.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Page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1489179"/>
            <a:ext cx="4572000" cy="58477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btnSqlCommand_Click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con.ConnectionString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SqlCommand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의 인스턴스 생성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//[2] Connection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속성 지정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cmd.Connection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con;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//[3] 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CommandText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속성 지정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cmd.CommandText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@"</a:t>
            </a:r>
          </a:p>
          <a:p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                Insert Into Memos</a:t>
            </a:r>
          </a:p>
          <a:p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                    Values (</a:t>
            </a:r>
          </a:p>
          <a:p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                        N'</a:t>
            </a:r>
            <a:r>
              <a:rPr lang="ko-KR" altLang="en-US" sz="1100" dirty="0">
                <a:solidFill>
                  <a:srgbClr val="800000"/>
                </a:solidFill>
                <a:latin typeface="+mn-ea"/>
              </a:rPr>
              <a:t>홍길동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',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N'h@h.com',N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'</a:t>
            </a:r>
            <a:r>
              <a:rPr lang="ko-KR" altLang="en-US" sz="1100" dirty="0">
                <a:solidFill>
                  <a:srgbClr val="800000"/>
                </a:solidFill>
                <a:latin typeface="+mn-ea"/>
              </a:rPr>
              <a:t>홍길동입니다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.', 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GetDate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(), '127.0.0.1')</a:t>
            </a:r>
          </a:p>
          <a:p>
            <a:r>
              <a:rPr lang="ko-KR" altLang="en-US" sz="1100" dirty="0">
                <a:solidFill>
                  <a:srgbClr val="800000"/>
                </a:solidFill>
                <a:latin typeface="+mn-ea"/>
              </a:rPr>
              <a:t>                   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//[4] 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CommandType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속성지정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//[5] 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ExcuteXXX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()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메소드로 실행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cmd.ExecuteNonQuery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//[6]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마무리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lblDisplay.Text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A31515"/>
                </a:solidFill>
                <a:latin typeface="+mn-ea"/>
              </a:rPr>
              <a:t>데이터 저장 완료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04" y="1489179"/>
            <a:ext cx="4314825" cy="25908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00979" y="29249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cmd.CommandText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@"</a:t>
            </a:r>
          </a:p>
          <a:p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                Insert Into Memos</a:t>
            </a:r>
          </a:p>
          <a:p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                    Values (</a:t>
            </a:r>
          </a:p>
          <a:p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                        N'</a:t>
            </a:r>
            <a:r>
              <a:rPr lang="ko-KR" altLang="en-US" sz="1200" dirty="0">
                <a:solidFill>
                  <a:srgbClr val="800000"/>
                </a:solidFill>
                <a:latin typeface="+mn-ea"/>
              </a:rPr>
              <a:t>홍길동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',</a:t>
            </a:r>
            <a:br>
              <a:rPr lang="en-US" altLang="ko-KR" sz="1200" dirty="0">
                <a:solidFill>
                  <a:srgbClr val="800000"/>
                </a:solidFill>
                <a:latin typeface="+mn-ea"/>
              </a:rPr>
            </a:b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	       </a:t>
            </a:r>
            <a:r>
              <a:rPr lang="en-US" altLang="ko-KR" sz="1200" dirty="0" err="1">
                <a:solidFill>
                  <a:srgbClr val="800000"/>
                </a:solidFill>
                <a:latin typeface="+mn-ea"/>
              </a:rPr>
              <a:t>N'h@h.com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',</a:t>
            </a:r>
            <a:br>
              <a:rPr lang="en-US" altLang="ko-KR" sz="1200" dirty="0">
                <a:solidFill>
                  <a:srgbClr val="800000"/>
                </a:solidFill>
                <a:latin typeface="+mn-ea"/>
              </a:rPr>
            </a:b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	       N'</a:t>
            </a:r>
            <a:r>
              <a:rPr lang="ko-KR" altLang="en-US" sz="1200" dirty="0">
                <a:solidFill>
                  <a:srgbClr val="800000"/>
                </a:solidFill>
                <a:latin typeface="+mn-ea"/>
              </a:rPr>
              <a:t>홍길동입니다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.‘</a:t>
            </a:r>
            <a:br>
              <a:rPr lang="en-US" altLang="ko-KR" sz="1200" dirty="0">
                <a:solidFill>
                  <a:srgbClr val="800000"/>
                </a:solidFill>
                <a:latin typeface="+mn-ea"/>
              </a:rPr>
            </a:b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	     , </a:t>
            </a:r>
            <a:r>
              <a:rPr lang="en-US" altLang="ko-KR" sz="1200" dirty="0" err="1">
                <a:solidFill>
                  <a:srgbClr val="800000"/>
                </a:solidFill>
                <a:latin typeface="+mn-ea"/>
              </a:rPr>
              <a:t>GetDate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(),</a:t>
            </a:r>
            <a:br>
              <a:rPr lang="en-US" altLang="ko-KR" sz="1200" dirty="0">
                <a:solidFill>
                  <a:srgbClr val="800000"/>
                </a:solidFill>
                <a:latin typeface="+mn-ea"/>
              </a:rPr>
            </a:b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 	        '127.0.0.1')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046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058292"/>
            <a:ext cx="27029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FrmSqlCommand.aspx.cs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3951805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System;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System.Collections.Generic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System.Configuration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System.Data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System.Data.SqlClient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System.Linq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System.Web.UI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System.Web.UI.WebControls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namespace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devADONET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partial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FrmSqlCommand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System.Web.UI.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Page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1489179"/>
            <a:ext cx="4572000" cy="58477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btnSqlCommand_Click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con.ConnectionString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SqlCommand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의 인스턴스 생성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//[2] Connection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속성 지정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cmd.Connection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con;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//[3] 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CommandText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속성 지정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cmd.CommandText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@"</a:t>
            </a:r>
          </a:p>
          <a:p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                Insert Into Memos</a:t>
            </a:r>
          </a:p>
          <a:p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                    Values (</a:t>
            </a:r>
          </a:p>
          <a:p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                        N'</a:t>
            </a:r>
            <a:r>
              <a:rPr lang="ko-KR" altLang="en-US" sz="1100" dirty="0">
                <a:solidFill>
                  <a:srgbClr val="800000"/>
                </a:solidFill>
                <a:latin typeface="+mn-ea"/>
              </a:rPr>
              <a:t>홍길동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',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N'h@h.com',N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'</a:t>
            </a:r>
            <a:r>
              <a:rPr lang="ko-KR" altLang="en-US" sz="1100" dirty="0">
                <a:solidFill>
                  <a:srgbClr val="800000"/>
                </a:solidFill>
                <a:latin typeface="+mn-ea"/>
              </a:rPr>
              <a:t>홍길동입니다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.', 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GetDate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(), '127.0.0.1')</a:t>
            </a:r>
          </a:p>
          <a:p>
            <a:r>
              <a:rPr lang="ko-KR" altLang="en-US" sz="1100" dirty="0">
                <a:solidFill>
                  <a:srgbClr val="800000"/>
                </a:solidFill>
                <a:latin typeface="+mn-ea"/>
              </a:rPr>
              <a:t>                   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//[4] 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CommandType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속성지정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//[5] 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ExcuteXXX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()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메소드로 실행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cmd.ExecuteNonQuery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//[6]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마무리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lblDisplay.Text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A31515"/>
                </a:solidFill>
                <a:latin typeface="+mn-ea"/>
              </a:rPr>
              <a:t>데이터 저장 완료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04" y="1489179"/>
            <a:ext cx="4314825" cy="25908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00979" y="29249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cmd.CommandText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@"</a:t>
            </a:r>
          </a:p>
          <a:p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                Insert Into Memos</a:t>
            </a:r>
          </a:p>
          <a:p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                    Values (</a:t>
            </a:r>
          </a:p>
          <a:p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                        N'</a:t>
            </a:r>
            <a:r>
              <a:rPr lang="ko-KR" altLang="en-US" sz="1200" dirty="0">
                <a:solidFill>
                  <a:srgbClr val="800000"/>
                </a:solidFill>
                <a:latin typeface="+mn-ea"/>
              </a:rPr>
              <a:t>홍길동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',</a:t>
            </a:r>
            <a:br>
              <a:rPr lang="en-US" altLang="ko-KR" sz="1200" dirty="0">
                <a:solidFill>
                  <a:srgbClr val="800000"/>
                </a:solidFill>
                <a:latin typeface="+mn-ea"/>
              </a:rPr>
            </a:b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	       </a:t>
            </a:r>
            <a:r>
              <a:rPr lang="en-US" altLang="ko-KR" sz="1200" dirty="0" err="1">
                <a:solidFill>
                  <a:srgbClr val="800000"/>
                </a:solidFill>
                <a:latin typeface="+mn-ea"/>
              </a:rPr>
              <a:t>N'h@h.com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',</a:t>
            </a:r>
            <a:br>
              <a:rPr lang="en-US" altLang="ko-KR" sz="1200" dirty="0">
                <a:solidFill>
                  <a:srgbClr val="800000"/>
                </a:solidFill>
                <a:latin typeface="+mn-ea"/>
              </a:rPr>
            </a:b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	       N'</a:t>
            </a:r>
            <a:r>
              <a:rPr lang="ko-KR" altLang="en-US" sz="1200" dirty="0">
                <a:solidFill>
                  <a:srgbClr val="800000"/>
                </a:solidFill>
                <a:latin typeface="+mn-ea"/>
              </a:rPr>
              <a:t>홍길동입니다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.‘</a:t>
            </a:r>
            <a:br>
              <a:rPr lang="en-US" altLang="ko-KR" sz="1200" dirty="0">
                <a:solidFill>
                  <a:srgbClr val="800000"/>
                </a:solidFill>
                <a:latin typeface="+mn-ea"/>
              </a:rPr>
            </a:b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	     , </a:t>
            </a:r>
            <a:r>
              <a:rPr lang="en-US" altLang="ko-KR" sz="1200" dirty="0" err="1">
                <a:solidFill>
                  <a:srgbClr val="800000"/>
                </a:solidFill>
                <a:latin typeface="+mn-ea"/>
              </a:rPr>
              <a:t>GetDate</a:t>
            </a: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(),</a:t>
            </a:r>
            <a:br>
              <a:rPr lang="en-US" altLang="ko-KR" sz="1200" dirty="0">
                <a:solidFill>
                  <a:srgbClr val="800000"/>
                </a:solidFill>
                <a:latin typeface="+mn-ea"/>
              </a:rPr>
            </a:br>
            <a:r>
              <a:rPr lang="en-US" altLang="ko-KR" sz="1200" dirty="0">
                <a:solidFill>
                  <a:srgbClr val="800000"/>
                </a:solidFill>
                <a:latin typeface="+mn-ea"/>
              </a:rPr>
              <a:t> 	        '127.0.0.1')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42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87624" y="2420888"/>
            <a:ext cx="4608512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3608" y="1052736"/>
            <a:ext cx="36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40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ONTENTS</a:t>
            </a:r>
            <a:endParaRPr lang="ko-KR" altLang="en-US" sz="40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979712" y="2898232"/>
            <a:ext cx="0" cy="1970928"/>
          </a:xfrm>
          <a:prstGeom prst="line">
            <a:avLst/>
          </a:prstGeom>
          <a:ln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47664" y="285293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   Data Migration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7664" y="386104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  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 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7664" y="335699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   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7664" y="435382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  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– Entity Framework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63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058292"/>
            <a:ext cx="25425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FrmSqlDataReader.aspx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558" y="1519957"/>
            <a:ext cx="74287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FrmSqlDataReader.aspx.cs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devADONET.FrmSqlDataReader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SqlDataReader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클래스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Literal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tblOutput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Literal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840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058292"/>
            <a:ext cx="2827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FrmSqlDataReader.aspx.cs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242" y="1396846"/>
            <a:ext cx="4572000" cy="22929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namespace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devADONET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partial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FrmSqlDataReader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System.Web.UI.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Page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(!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Page.IsPostBack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DisplqyDate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3689781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DisplqyDate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con.ConnectionString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con;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cmd.CommandText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@" </a:t>
            </a:r>
          </a:p>
          <a:p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                    Select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, Name, Email, Title,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PostDate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,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PostIP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 FROM Memos Order BY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Desc</a:t>
            </a:r>
            <a:endParaRPr lang="en-US" altLang="ko-KR" sz="1000" dirty="0">
              <a:solidFill>
                <a:srgbClr val="8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8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endParaRPr lang="ko-KR" altLang="en-US" sz="10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99992" y="2302907"/>
            <a:ext cx="4572000" cy="45550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en-US" altLang="ko-KR" sz="1000" dirty="0" err="1">
                <a:solidFill>
                  <a:srgbClr val="008000"/>
                </a:solidFill>
                <a:latin typeface="+mn-ea"/>
              </a:rPr>
              <a:t>sqlDataReader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 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형식의 개체로 결과값 받기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SqlDataReader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cmd.ExecuteReader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//[2] Read()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메소드로 데이터 있는 만큼 반복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strOutput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"&lt;table border=\"1\"&gt;"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+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"&lt;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tr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&gt;&lt;td&gt;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번호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&lt;/td&gt;&lt;td&gt;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이름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&lt;/td&gt;&lt;td&gt;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메모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&lt;/td&gt;&lt;td&gt;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작성일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&lt;/td&gt;&lt;/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tr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&gt;"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while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dr.Read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strOutput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+=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$"&lt;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tr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&gt;&lt;td&gt;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]}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&lt;/td&gt;"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+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$"&lt;td&gt;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[1]}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&lt;/td&gt;"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$"&lt;td&gt;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dr.GetString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(3)}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&lt;/td&gt;"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+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$"&lt;td&gt;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dr.GetDateTime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(4).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ToShortDateString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()}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&lt;/td&gt;&lt;/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tr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&gt;"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strOutput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+=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"&lt;/table&gt;"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//[3] Close()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메소드로 연결된 리더 개체 종료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dr.Close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//[!]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출력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tblOutput.Text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strOutput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36981"/>
            <a:ext cx="2952750" cy="17811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944409" y="184115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결과화면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057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058292"/>
            <a:ext cx="26227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FrmSqlDataAdapter.aspx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1489179"/>
            <a:ext cx="79928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FrmSqlDataAdapter.aspx.cs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devADONET.FrmSqlDataAdapter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SqlDataAdapter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와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DataSet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클래스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GridView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ctlMemoLists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GridView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1923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058292"/>
            <a:ext cx="2908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FrmSqlDataAdapter.aspx.cs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504" y="1489179"/>
            <a:ext cx="820891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namespace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devADONET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partial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FrmSqlDataAdapter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System.Web.UI.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Page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con.ConnectionString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con;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cmd.CommandText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@" </a:t>
            </a:r>
          </a:p>
          <a:p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                    Select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, Name, Email, Title,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PostDate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,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PostIP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 FROM Memos Order BY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Desc</a:t>
            </a:r>
            <a:endParaRPr lang="en-US" altLang="ko-KR" sz="1000" dirty="0">
              <a:solidFill>
                <a:srgbClr val="8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8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//[1]</a:t>
            </a:r>
            <a:r>
              <a:rPr lang="en-US" altLang="ko-KR" sz="1000" dirty="0" err="1">
                <a:solidFill>
                  <a:srgbClr val="008000"/>
                </a:solidFill>
                <a:latin typeface="+mn-ea"/>
              </a:rPr>
              <a:t>DataAdapter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 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SqlDataAdapter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da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SqlDataAdapter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//[2] </a:t>
            </a:r>
            <a:r>
              <a:rPr lang="en-US" altLang="ko-KR" sz="1000" dirty="0" err="1">
                <a:solidFill>
                  <a:srgbClr val="008000"/>
                </a:solidFill>
                <a:latin typeface="+mn-ea"/>
              </a:rPr>
              <a:t>selectCommand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지정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da.SelectCommand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//[3]</a:t>
            </a:r>
            <a:r>
              <a:rPr lang="en-US" altLang="ko-KR" sz="1000" dirty="0" err="1">
                <a:solidFill>
                  <a:srgbClr val="008000"/>
                </a:solidFill>
                <a:latin typeface="+mn-ea"/>
              </a:rPr>
              <a:t>DataSet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메모리상의 데이터베이스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DataSet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ds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DataSet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//[4]Fill()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메소드로 </a:t>
            </a:r>
            <a:r>
              <a:rPr lang="en-US" altLang="ko-KR" sz="1000" dirty="0" err="1">
                <a:solidFill>
                  <a:srgbClr val="008000"/>
                </a:solidFill>
                <a:latin typeface="+mn-ea"/>
              </a:rPr>
              <a:t>DataSet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채우기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da.Fill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(ds,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"Memos"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//[!]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출력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ctlMemoLists.DataSource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ds.Tables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[0].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DefaultView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ctlMemoLists.DataBind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455221"/>
            <a:ext cx="4908396" cy="17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45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504" y="1058292"/>
            <a:ext cx="2577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CRUD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작업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– Create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진행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7558" y="1877709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System;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System.Collections.Generic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System.Linq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System.Web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namespace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devADONET.Models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808080"/>
                </a:solidFill>
                <a:latin typeface="+mn-ea"/>
              </a:rPr>
              <a:t>///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+mn-ea"/>
              </a:rPr>
              <a:t>&lt;summary&gt;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808080"/>
                </a:solidFill>
                <a:latin typeface="+mn-ea"/>
              </a:rPr>
              <a:t>///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Memos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테이블과 일대일 </a:t>
            </a:r>
            <a:r>
              <a:rPr lang="ko-KR" altLang="en-US" sz="1000" dirty="0" err="1">
                <a:solidFill>
                  <a:srgbClr val="008000"/>
                </a:solidFill>
                <a:latin typeface="+mn-ea"/>
              </a:rPr>
              <a:t>매핑되는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Memo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클래스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808080"/>
                </a:solidFill>
                <a:latin typeface="+mn-ea"/>
              </a:rPr>
              <a:t>///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+mn-ea"/>
              </a:rPr>
              <a:t>&lt;/summary&gt;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+mn-ea"/>
              </a:rPr>
              <a:t>Memo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Name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Email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Title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 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DateTime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PostDate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PostIP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0167" y="1539155"/>
            <a:ext cx="1063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Memo.cs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03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504" y="1058292"/>
            <a:ext cx="2577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CRUD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작업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– Create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진행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4022" y="1489179"/>
            <a:ext cx="9009978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brnWrite_Click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2B91AF"/>
                </a:solidFill>
                <a:latin typeface="+mn-ea"/>
              </a:rPr>
              <a:t>Memo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memo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+mn-ea"/>
              </a:rPr>
              <a:t>Memo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memo.Name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txtName.Text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memo.Email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txtEmail.Text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memo.Title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txtTitle.Text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memo.PostDate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DateTime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.Now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memo.PostIP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Request.UserHostAddress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커넥션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//[2]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커맨드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WriteMemo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con);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System.Data.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.StoredProcedure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//[!]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파라미터 추가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cmd.Parameters.AddWithValue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"@Name"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memo.Name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cmd.Parameters.AddWithValue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"@Email"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memo.Email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cmd.Parameters.AddWithValue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"@Title"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memo.Title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it-IT" altLang="ko-KR" sz="1000" dirty="0">
                <a:solidFill>
                  <a:srgbClr val="000000"/>
                </a:solidFill>
                <a:latin typeface="+mn-ea"/>
              </a:rPr>
              <a:t>            cmd.Parameters.AddWithValue(</a:t>
            </a:r>
            <a:r>
              <a:rPr lang="it-IT" altLang="ko-KR" sz="1000" dirty="0">
                <a:solidFill>
                  <a:srgbClr val="A31515"/>
                </a:solidFill>
                <a:latin typeface="+mn-ea"/>
              </a:rPr>
              <a:t>"@PostIP"</a:t>
            </a:r>
            <a:r>
              <a:rPr lang="it-IT" altLang="ko-KR" sz="1000" dirty="0">
                <a:solidFill>
                  <a:srgbClr val="000000"/>
                </a:solidFill>
                <a:latin typeface="+mn-ea"/>
              </a:rPr>
              <a:t>, memo.PostIP);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//[!]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실행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cmd.ExecuteNonQuery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//[3]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마무리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lblDisplay.Text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저장되었습니다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."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btnList_Click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Response.Redirect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"FrmMemoList.aspx"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861048"/>
            <a:ext cx="29718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1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504" y="1058292"/>
            <a:ext cx="2577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CRUD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작업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– Create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진행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504" y="2060848"/>
            <a:ext cx="878497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FrmMemoList.aspx.cs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devADONET.FrmMemoList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메모 리스트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GridView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ctlMemoList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AutoGenerateColumns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="false"&gt;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Columns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BoundField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HeaderText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900" dirty="0">
                <a:solidFill>
                  <a:srgbClr val="0000FF"/>
                </a:solidFill>
                <a:latin typeface="+mn-ea"/>
              </a:rPr>
              <a:t>번호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DataField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BoundField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HeaderText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900" dirty="0">
                <a:solidFill>
                  <a:srgbClr val="0000FF"/>
                </a:solidFill>
                <a:latin typeface="+mn-ea"/>
              </a:rPr>
              <a:t>작성자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DataField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="Name"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HyperLinkField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HeaderText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900" dirty="0">
                <a:solidFill>
                  <a:srgbClr val="0000FF"/>
                </a:solidFill>
                <a:latin typeface="+mn-ea"/>
              </a:rPr>
              <a:t>메모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DataTextField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="Title"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   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DataNavigateUrlFormatString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FrmMemoView.aspx?Num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={0}"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   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DataNavigateUrlFields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TemplateField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HeaderText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900" dirty="0">
                <a:solidFill>
                  <a:srgbClr val="0000FF"/>
                </a:solidFill>
                <a:latin typeface="+mn-ea"/>
              </a:rPr>
              <a:t>작성일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"&gt;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ItemTemplate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        &lt;%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#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Eval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PostDate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 %&gt;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ItemTemplate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TemplateField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Columns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GridView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lnkMemoWrite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NavigateUrl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="~/FrmMemoWrite.aspx"&gt;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글쓰기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167" y="1539155"/>
            <a:ext cx="2055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FrmMemoList.aspx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8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504" y="1058292"/>
            <a:ext cx="2577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CRUD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작업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– Create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진행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0167" y="1539155"/>
            <a:ext cx="23407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FrmMemoList.aspx.cs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7558" y="1977118"/>
            <a:ext cx="800484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5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ko-KR" altLang="en-US" sz="1050" dirty="0">
                <a:solidFill>
                  <a:srgbClr val="008000"/>
                </a:solidFill>
                <a:latin typeface="+mn-ea"/>
              </a:rPr>
              <a:t>커넥션</a:t>
            </a:r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105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5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5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105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>
                <a:solidFill>
                  <a:srgbClr val="008000"/>
                </a:solidFill>
                <a:latin typeface="+mn-ea"/>
              </a:rPr>
              <a:t>//[2] </a:t>
            </a:r>
            <a:r>
              <a:rPr lang="ko-KR" altLang="en-US" sz="1050" dirty="0">
                <a:solidFill>
                  <a:srgbClr val="008000"/>
                </a:solidFill>
                <a:latin typeface="+mn-ea"/>
              </a:rPr>
              <a:t>커맨드</a:t>
            </a:r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5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5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50" dirty="0" err="1">
                <a:solidFill>
                  <a:srgbClr val="A31515"/>
                </a:solidFill>
                <a:latin typeface="+mn-ea"/>
              </a:rPr>
              <a:t>ListMemo</a:t>
            </a:r>
            <a:r>
              <a:rPr lang="en-US" altLang="ko-KR" sz="105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, con);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System.Data.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.StoredProcedure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>
                <a:solidFill>
                  <a:srgbClr val="008000"/>
                </a:solidFill>
                <a:latin typeface="+mn-ea"/>
              </a:rPr>
              <a:t>//[3] </a:t>
            </a:r>
            <a:r>
              <a:rPr lang="ko-KR" altLang="en-US" sz="1050" dirty="0" err="1">
                <a:solidFill>
                  <a:srgbClr val="008000"/>
                </a:solidFill>
                <a:latin typeface="+mn-ea"/>
              </a:rPr>
              <a:t>데이터어댑터</a:t>
            </a:r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SqlDataAdapter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da = </a:t>
            </a:r>
            <a:r>
              <a:rPr lang="en-US" altLang="ko-KR" sz="105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SqlDataAdapter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>
                <a:solidFill>
                  <a:srgbClr val="008000"/>
                </a:solidFill>
                <a:latin typeface="+mn-ea"/>
              </a:rPr>
              <a:t>//[4] </a:t>
            </a:r>
            <a:r>
              <a:rPr lang="ko-KR" altLang="en-US" sz="1050" dirty="0">
                <a:solidFill>
                  <a:srgbClr val="008000"/>
                </a:solidFill>
                <a:latin typeface="+mn-ea"/>
              </a:rPr>
              <a:t>데이터 셋</a:t>
            </a:r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DataSet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ds = </a:t>
            </a:r>
            <a:r>
              <a:rPr lang="en-US" altLang="ko-KR" sz="105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50" dirty="0" err="1">
                <a:solidFill>
                  <a:srgbClr val="2B91AF"/>
                </a:solidFill>
                <a:latin typeface="+mn-ea"/>
              </a:rPr>
              <a:t>DataSet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da.Fill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(ds, </a:t>
            </a:r>
            <a:r>
              <a:rPr lang="en-US" altLang="ko-KR" sz="1050" dirty="0">
                <a:solidFill>
                  <a:srgbClr val="A31515"/>
                </a:solidFill>
                <a:latin typeface="+mn-ea"/>
              </a:rPr>
              <a:t>"Memos"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>
                <a:solidFill>
                  <a:srgbClr val="008000"/>
                </a:solidFill>
                <a:latin typeface="+mn-ea"/>
              </a:rPr>
              <a:t>//[5] </a:t>
            </a:r>
            <a:r>
              <a:rPr lang="ko-KR" altLang="en-US" sz="1050" dirty="0">
                <a:solidFill>
                  <a:srgbClr val="008000"/>
                </a:solidFill>
                <a:latin typeface="+mn-ea"/>
              </a:rPr>
              <a:t>출력</a:t>
            </a:r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ctlMemoList.DataSource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= ds;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ctlMemoList.DataBind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>
                <a:solidFill>
                  <a:srgbClr val="008000"/>
                </a:solidFill>
                <a:latin typeface="+mn-ea"/>
              </a:rPr>
              <a:t>//[6]</a:t>
            </a:r>
            <a:r>
              <a:rPr lang="ko-KR" altLang="en-US" sz="1050" dirty="0">
                <a:solidFill>
                  <a:srgbClr val="008000"/>
                </a:solidFill>
                <a:latin typeface="+mn-ea"/>
              </a:rPr>
              <a:t>마무리</a:t>
            </a:r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5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5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858" y="3683932"/>
            <a:ext cx="29908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19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504" y="1058292"/>
            <a:ext cx="2146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FrmMemoView.aspx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2230" y="1489179"/>
            <a:ext cx="86582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FrmMemoView.aspx.cs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devADONET.FrmMemoView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상세보기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번호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lblNum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이름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lblName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이메일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lblEmail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메모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작성일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lblPostDate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IP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주소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lblPostIP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lblMemoModify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수정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lblMemoDelete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삭제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lblMemoList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NavigateUrl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="~/FrmMemoList.aspx"&gt;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리스트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921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504" y="1058292"/>
            <a:ext cx="2431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FrmMemoView.aspx.cs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23928" y="1170202"/>
            <a:ext cx="4572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커넥션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//[2]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커맨드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ViewMemo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con);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System.Data.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.StoredProcedure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//[!]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파라미터 추가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cmd.Parameters.Add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SqlDbType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.Int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cmd.Parameters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].Value = </a:t>
            </a:r>
            <a:r>
              <a:rPr lang="en-US" altLang="ko-KR" sz="900" dirty="0">
                <a:solidFill>
                  <a:srgbClr val="2B91AF"/>
                </a:solidFill>
                <a:latin typeface="+mn-ea"/>
              </a:rPr>
              <a:t>Convert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.ToInt32(Request[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//[3]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데이터리더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SqlDataReader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cmd.ExecuteReader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dr.Read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//[!]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각각의 컨트롤에 바인딩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.lblNum.Text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Request[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];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.lblName.Text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"Name"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.lblEmail.Text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[2].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.lblTitle.Text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dr.GetString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(3);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.lblPostDate.Text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dr.GetDateTime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(4).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.lblPostDate.Text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dr.GetString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(5);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else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Response.Write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900" dirty="0">
                <a:solidFill>
                  <a:srgbClr val="A31515"/>
                </a:solidFill>
                <a:latin typeface="+mn-ea"/>
              </a:rPr>
              <a:t>없는 데이터 입니다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."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Response.End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dr.Close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16688"/>
            <a:ext cx="3159999" cy="12985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149080"/>
            <a:ext cx="3456384" cy="23762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7558" y="1440646"/>
            <a:ext cx="4572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넘어온 </a:t>
            </a:r>
            <a:r>
              <a:rPr lang="ko-KR" altLang="en-US" sz="1000" dirty="0" err="1">
                <a:solidFill>
                  <a:srgbClr val="008000"/>
                </a:solidFill>
                <a:latin typeface="+mn-ea"/>
              </a:rPr>
              <a:t>쿼리스트링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 값이 없다면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String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.IsNullOrEmpty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(Request[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]))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Response.Write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잘못된 요청입니다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."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Response.End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else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lnkMemoModify.NavigateUrl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$"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FrmMemoModify.aspx?Num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=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{Request[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]}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lnkMemoDelete.NavigateUrl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$"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FrmMemoDelete.aspx?Num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=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{Request[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]}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539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339752" y="2660432"/>
            <a:ext cx="0" cy="1488648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48272" y="2817802"/>
            <a:ext cx="6480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Migration </a:t>
            </a:r>
            <a:endParaRPr lang="ko-KR" altLang="en-US" sz="600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249463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661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504" y="1058292"/>
            <a:ext cx="2336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FrmMemoModify.aspx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1489179"/>
            <a:ext cx="828092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FrmMemoModify.aspx.cs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devADONET.FrmMemoModify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수정패턴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데이터 수정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번호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lblNum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이름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txtName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이메일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txtEmail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메모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txtTitle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Button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btnModify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900" dirty="0">
                <a:solidFill>
                  <a:srgbClr val="0000FF"/>
                </a:solidFill>
                <a:latin typeface="+mn-ea"/>
              </a:rPr>
              <a:t>수정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btnModify_Click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Button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btnList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900" dirty="0">
                <a:solidFill>
                  <a:srgbClr val="0000FF"/>
                </a:solidFill>
                <a:latin typeface="+mn-ea"/>
              </a:rPr>
              <a:t>리스트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btnList_Click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0391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504" y="1058292"/>
            <a:ext cx="2622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FrmMemoModify.aspx.cs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519957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String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.IsNullOrEmpty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(Request[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]))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Response.Write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잘못된 요청입니다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."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Response.End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else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(!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Page.IsPostBack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67944" y="1519957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j-ea"/>
                <a:ea typeface="+mj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j-ea"/>
                <a:ea typeface="+mj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DisplayDate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j-ea"/>
                <a:ea typeface="+mj-ea"/>
              </a:rPr>
              <a:t>//[1] </a:t>
            </a:r>
            <a:r>
              <a:rPr lang="ko-KR" altLang="en-US" sz="900" dirty="0">
                <a:solidFill>
                  <a:srgbClr val="008000"/>
                </a:solidFill>
                <a:latin typeface="+mj-ea"/>
                <a:ea typeface="+mj-ea"/>
              </a:rPr>
              <a:t>커넥션</a:t>
            </a:r>
            <a:endParaRPr lang="ko-KR" altLang="en-US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j-ea"/>
                <a:ea typeface="+mj-ea"/>
              </a:rPr>
              <a:t>SqlConnection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con = </a:t>
            </a:r>
            <a:r>
              <a:rPr lang="en-US" altLang="ko-KR" sz="9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j-ea"/>
                <a:ea typeface="+mj-ea"/>
              </a:rPr>
              <a:t>SqlConnection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+mj-ea"/>
                <a:ea typeface="+mj-ea"/>
              </a:rPr>
              <a:t>ConfigurationManager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.ConnectionStrings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j-ea"/>
                <a:ea typeface="+mj-ea"/>
              </a:rPr>
              <a:t>ConnectionString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].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ConnectionString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con.Open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j-ea"/>
                <a:ea typeface="+mj-ea"/>
              </a:rPr>
              <a:t>//[2] </a:t>
            </a:r>
            <a:r>
              <a:rPr lang="ko-KR" altLang="en-US" sz="900" dirty="0">
                <a:solidFill>
                  <a:srgbClr val="008000"/>
                </a:solidFill>
                <a:latin typeface="+mj-ea"/>
                <a:ea typeface="+mj-ea"/>
              </a:rPr>
              <a:t>커맨드</a:t>
            </a:r>
            <a:endParaRPr lang="ko-KR" altLang="en-US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j-ea"/>
                <a:ea typeface="+mj-ea"/>
              </a:rPr>
              <a:t>SqlCommand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cmd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j-ea"/>
                <a:ea typeface="+mj-ea"/>
              </a:rPr>
              <a:t>SqlCommand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j-ea"/>
                <a:ea typeface="+mj-ea"/>
              </a:rPr>
              <a:t>ListMemo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, con);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cmd.CommandType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System.Data.</a:t>
            </a:r>
            <a:r>
              <a:rPr lang="en-US" altLang="ko-KR" sz="900" dirty="0" err="1">
                <a:solidFill>
                  <a:srgbClr val="2B91AF"/>
                </a:solidFill>
                <a:latin typeface="+mj-ea"/>
                <a:ea typeface="+mj-ea"/>
              </a:rPr>
              <a:t>CommandType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.StoredProcedure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j-ea"/>
                <a:ea typeface="+mj-ea"/>
              </a:rPr>
              <a:t>//[!]</a:t>
            </a:r>
            <a:r>
              <a:rPr lang="ko-KR" altLang="en-US" sz="900" dirty="0">
                <a:solidFill>
                  <a:srgbClr val="008000"/>
                </a:solidFill>
                <a:latin typeface="+mj-ea"/>
                <a:ea typeface="+mj-ea"/>
              </a:rPr>
              <a:t>파라미터 추가</a:t>
            </a:r>
            <a:endParaRPr lang="ko-KR" altLang="en-US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cmd.Parameters.Add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j-ea"/>
                <a:ea typeface="+mj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900" dirty="0" err="1">
                <a:solidFill>
                  <a:srgbClr val="2B91AF"/>
                </a:solidFill>
                <a:latin typeface="+mj-ea"/>
                <a:ea typeface="+mj-ea"/>
              </a:rPr>
              <a:t>SqlDbType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.Int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cmd.Parameters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j-ea"/>
                <a:ea typeface="+mj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].Value = </a:t>
            </a:r>
            <a:r>
              <a:rPr lang="en-US" altLang="ko-KR" sz="900" dirty="0">
                <a:solidFill>
                  <a:srgbClr val="2B91AF"/>
                </a:solidFill>
                <a:latin typeface="+mj-ea"/>
                <a:ea typeface="+mj-ea"/>
              </a:rPr>
              <a:t>Convert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.ToInt32(Request[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j-ea"/>
                <a:ea typeface="+mj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]);</a:t>
            </a:r>
          </a:p>
          <a:p>
            <a:endParaRPr lang="ko-KR" altLang="en-US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j-ea"/>
                <a:ea typeface="+mj-ea"/>
              </a:rPr>
              <a:t>//[3] </a:t>
            </a:r>
            <a:r>
              <a:rPr lang="ko-KR" altLang="en-US" sz="900" dirty="0">
                <a:solidFill>
                  <a:srgbClr val="008000"/>
                </a:solidFill>
                <a:latin typeface="+mj-ea"/>
                <a:ea typeface="+mj-ea"/>
              </a:rPr>
              <a:t>데이터 리더</a:t>
            </a:r>
            <a:endParaRPr lang="ko-KR" altLang="en-US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j-ea"/>
                <a:ea typeface="+mj-ea"/>
              </a:rPr>
              <a:t>SqlDataReader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dr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cmd.ExecuteReader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j-ea"/>
                <a:ea typeface="+mj-ea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dr.Read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())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altLang="ko-KR" sz="900" dirty="0">
                <a:solidFill>
                  <a:srgbClr val="008000"/>
                </a:solidFill>
                <a:latin typeface="+mj-ea"/>
                <a:ea typeface="+mj-ea"/>
              </a:rPr>
              <a:t>//[!] </a:t>
            </a:r>
            <a:r>
              <a:rPr lang="ko-KR" altLang="en-US" sz="900" dirty="0">
                <a:solidFill>
                  <a:srgbClr val="008000"/>
                </a:solidFill>
                <a:latin typeface="+mj-ea"/>
                <a:ea typeface="+mj-ea"/>
              </a:rPr>
              <a:t>각각의 컨트롤에 바인딩</a:t>
            </a:r>
            <a:endParaRPr lang="ko-KR" altLang="en-US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j-ea"/>
                <a:ea typeface="+mj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.lblNum.Text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= Request[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j-ea"/>
                <a:ea typeface="+mj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];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j-ea"/>
                <a:ea typeface="+mj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.txtName.Text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dr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"Name"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].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j-ea"/>
                <a:ea typeface="+mj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.txtEmail.Text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dr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[2].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altLang="ko-KR" sz="900" dirty="0" err="1">
                <a:solidFill>
                  <a:srgbClr val="0000FF"/>
                </a:solidFill>
                <a:latin typeface="+mj-ea"/>
                <a:ea typeface="+mj-ea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.txtTitle.Text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dr.GetString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(3);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j-ea"/>
                <a:ea typeface="+mj-ea"/>
              </a:rPr>
              <a:t>else</a:t>
            </a:r>
            <a:endParaRPr lang="en-US" altLang="ko-KR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Response.Write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ko-KR" altLang="en-US" sz="900" dirty="0">
                <a:solidFill>
                  <a:srgbClr val="A31515"/>
                </a:solidFill>
                <a:latin typeface="+mj-ea"/>
                <a:ea typeface="+mj-ea"/>
              </a:rPr>
              <a:t>없는 데이터 입니다</a:t>
            </a:r>
            <a:r>
              <a:rPr lang="en-US" altLang="ko-KR" sz="900" dirty="0">
                <a:solidFill>
                  <a:srgbClr val="A31515"/>
                </a:solidFill>
                <a:latin typeface="+mj-ea"/>
                <a:ea typeface="+mj-ea"/>
              </a:rPr>
              <a:t>."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Response.End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dr.Close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j-ea"/>
                <a:ea typeface="+mj-ea"/>
              </a:rPr>
              <a:t>con.Close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9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5856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504" y="1058292"/>
            <a:ext cx="2622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FrmMemoModify.aspx.cs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1519957"/>
            <a:ext cx="8424936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btnModify_Click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2B91AF"/>
                </a:solidFill>
                <a:latin typeface="+mn-ea"/>
              </a:rPr>
              <a:t>Memo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memo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+mn-ea"/>
              </a:rPr>
              <a:t>Memo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pt-BR" altLang="ko-KR" sz="900" dirty="0">
                <a:solidFill>
                  <a:srgbClr val="000000"/>
                </a:solidFill>
                <a:latin typeface="+mn-ea"/>
              </a:rPr>
              <a:t>            memo.Num = </a:t>
            </a:r>
            <a:r>
              <a:rPr lang="pt-BR" altLang="ko-KR" sz="900" dirty="0">
                <a:solidFill>
                  <a:srgbClr val="2B91AF"/>
                </a:solidFill>
                <a:latin typeface="+mn-ea"/>
              </a:rPr>
              <a:t>Convert</a:t>
            </a:r>
            <a:r>
              <a:rPr lang="pt-BR" altLang="ko-KR" sz="900" dirty="0">
                <a:solidFill>
                  <a:srgbClr val="000000"/>
                </a:solidFill>
                <a:latin typeface="+mn-ea"/>
              </a:rPr>
              <a:t>.ToInt32(Request[</a:t>
            </a:r>
            <a:r>
              <a:rPr lang="pt-BR" altLang="ko-KR" sz="900" dirty="0">
                <a:solidFill>
                  <a:srgbClr val="A31515"/>
                </a:solidFill>
                <a:latin typeface="+mn-ea"/>
              </a:rPr>
              <a:t>"Num"</a:t>
            </a:r>
            <a:r>
              <a:rPr lang="pt-BR" altLang="ko-KR" sz="900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memo.Name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txtName.Text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memo.Email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txtEmail.Text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memo.Title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txtTitle.Text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커넥션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//[2]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커맨드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ModifyMemo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con);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System.Data.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.StoredProcedure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//[!]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파라미터 추가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cmd.Parameters.AddWithValue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"@Name"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memo.Name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cmd.Parameters.AddWithValue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"@Email"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memo.Email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cmd.Parameters.AddWithValue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"@Title"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memo.Title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pt-BR" altLang="ko-KR" sz="900" dirty="0">
                <a:solidFill>
                  <a:srgbClr val="000000"/>
                </a:solidFill>
                <a:latin typeface="+mn-ea"/>
              </a:rPr>
              <a:t>            cmd.Parameters.AddWithValue(</a:t>
            </a:r>
            <a:r>
              <a:rPr lang="pt-BR" altLang="ko-KR" sz="900" dirty="0">
                <a:solidFill>
                  <a:srgbClr val="A31515"/>
                </a:solidFill>
                <a:latin typeface="+mn-ea"/>
              </a:rPr>
              <a:t>"@Num"</a:t>
            </a:r>
            <a:r>
              <a:rPr lang="pt-BR" altLang="ko-KR" sz="900" dirty="0">
                <a:solidFill>
                  <a:srgbClr val="000000"/>
                </a:solidFill>
                <a:latin typeface="+mn-ea"/>
              </a:rPr>
              <a:t>, memo.Num);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//[!]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실행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cmd.ExecuteNonQuery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//[3]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마무리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pt-BR" altLang="ko-KR" sz="900" dirty="0">
                <a:solidFill>
                  <a:srgbClr val="000000"/>
                </a:solidFill>
                <a:latin typeface="+mn-ea"/>
              </a:rPr>
              <a:t>            Response.Redirect(</a:t>
            </a:r>
            <a:r>
              <a:rPr lang="pt-BR" altLang="ko-KR" sz="900" dirty="0">
                <a:solidFill>
                  <a:srgbClr val="A31515"/>
                </a:solidFill>
                <a:latin typeface="+mn-ea"/>
              </a:rPr>
              <a:t>"FrmMemoView.aspx?Num="</a:t>
            </a:r>
            <a:r>
              <a:rPr lang="pt-BR" altLang="ko-KR" sz="900" dirty="0">
                <a:solidFill>
                  <a:srgbClr val="000000"/>
                </a:solidFill>
                <a:latin typeface="+mn-ea"/>
              </a:rPr>
              <a:t> + Request[</a:t>
            </a:r>
            <a:r>
              <a:rPr lang="pt-BR" altLang="ko-KR" sz="900" dirty="0">
                <a:solidFill>
                  <a:srgbClr val="A31515"/>
                </a:solidFill>
                <a:latin typeface="+mn-ea"/>
              </a:rPr>
              <a:t>"Num"</a:t>
            </a:r>
            <a:r>
              <a:rPr lang="pt-BR" altLang="ko-KR" sz="900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btnList_Click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Response.RedirectPermanent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"FrmMemoList.aspx"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861048"/>
            <a:ext cx="30956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2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504" y="1058292"/>
            <a:ext cx="2305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FrmMemoDelete.aspx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3372" y="1500524"/>
            <a:ext cx="875910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FrmMemoDelete.aspx.cs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devADONET.FrmMemoDelete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글 삭제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lblNum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번 글을 삭제하시겠습니까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?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Button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btnDelete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1000" dirty="0">
                <a:solidFill>
                  <a:srgbClr val="0000FF"/>
                </a:solidFill>
                <a:latin typeface="+mn-ea"/>
              </a:rPr>
              <a:t>삭제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OnClientClick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="return confirm('</a:t>
            </a:r>
            <a:r>
              <a:rPr lang="ko-KR" altLang="en-US" sz="1000" dirty="0">
                <a:solidFill>
                  <a:srgbClr val="0000FF"/>
                </a:solidFill>
                <a:latin typeface="+mn-ea"/>
              </a:rPr>
              <a:t>정말로 삭제하시겠습니까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?');"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btnDelete_Click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lnkList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NavigateUrl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="~/FrmMemoList.aspx"&gt;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리스트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742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504" y="1058292"/>
            <a:ext cx="2590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FrmMemoDelete.aspx.cs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51920" y="3212976"/>
            <a:ext cx="4572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btnDelete_Click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커넥션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//[2]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커맨드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DeleteMemo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con);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System.Data.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.StoredProcedure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//[!]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파라미터 추가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cmd.Parameters.Add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SqlDbType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.Int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cmd.Parameters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].Value = </a:t>
            </a:r>
            <a:r>
              <a:rPr lang="en-US" altLang="ko-KR" sz="900" dirty="0">
                <a:solidFill>
                  <a:srgbClr val="2B91AF"/>
                </a:solidFill>
                <a:latin typeface="+mn-ea"/>
              </a:rPr>
              <a:t>Convert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.ToInt32(Request[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//[!]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실행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cmd.ExecuteNonQuery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//[3]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마무리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Response.Redirect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"FrmMemoList.aspx"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9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1418" y="1520254"/>
            <a:ext cx="517066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넘어온 </a:t>
            </a:r>
            <a:r>
              <a:rPr lang="ko-KR" altLang="en-US" sz="1000" dirty="0" err="1">
                <a:solidFill>
                  <a:srgbClr val="008000"/>
                </a:solidFill>
                <a:latin typeface="+mn-ea"/>
              </a:rPr>
              <a:t>쿼리스트링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 값이 없다면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String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.IsNullOrEmpty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(Request[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]))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Response.Write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잘못된 요청입니다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."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Response.End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else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처음 로드시만 읽어오고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수정 버튼 클릭시에는 해당 기능만 구현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(!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Page.IsPostBack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lblNum.Text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Request[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Num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38" y="781293"/>
            <a:ext cx="38195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2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504" y="1058292"/>
            <a:ext cx="23727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FrmMemoSearch.aspx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418" y="1489179"/>
            <a:ext cx="9061581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FrmMemoSearch.aspx.cs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devADONET.FrmMemoSearch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데이터 검색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h3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DropDownList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lstSearchField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ListItem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Value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="Name"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Selected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="True"&gt;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이름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ListItem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ListItem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Value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="Title"&gt;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메모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ListItem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DropDownList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txtSearchQuery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Button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btnSearch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1000" dirty="0">
                <a:solidFill>
                  <a:srgbClr val="0000FF"/>
                </a:solidFill>
                <a:latin typeface="+mn-ea"/>
              </a:rPr>
              <a:t>검색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btnSearch_Click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hr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GridView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ctlMemoSearchList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000" dirty="0" err="1">
                <a:solidFill>
                  <a:srgbClr val="800000"/>
                </a:solidFill>
                <a:latin typeface="+mn-ea"/>
              </a:rPr>
              <a:t>GridView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0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8338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58" y="17387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044" y="59662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7558" y="1088398"/>
            <a:ext cx="872492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btnSearch_Click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//[1]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커넥션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con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SqlConnection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ConfigurationManager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.ConnectionStrings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].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ConnectionString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con.Open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//[2]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커맨드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SqlCommand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SearchMemo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con);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cmd.CommandType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System.Data.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CommandType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.StoredProcedure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//[!]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파라미터 추가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cmd.Parameters.AddWithValue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SearchField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lstSearchField.SelectedValue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cmd.Parameters.AddWithValue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+mn-ea"/>
              </a:rPr>
              <a:t>SearchQuery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txtSearchQuery.Text.Replace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"--"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//[3] </a:t>
            </a:r>
            <a:r>
              <a:rPr lang="ko-KR" altLang="en-US" sz="1000" dirty="0" err="1">
                <a:solidFill>
                  <a:srgbClr val="008000"/>
                </a:solidFill>
                <a:latin typeface="+mn-ea"/>
              </a:rPr>
              <a:t>데이터어댑터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SqlDataAdapter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da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SqlDataAdapter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cmd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//[4]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데이터셋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DataSet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ds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DataSet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da.Fill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(ds,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"Memos"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//[5]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출력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ctlMemoSearchList.DataSource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ds.Tables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[0].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DefaultView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ctlMemoSearchList.DataBind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//[6] 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마무리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con.Close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603930"/>
            <a:ext cx="4400228" cy="2016224"/>
          </a:xfrm>
          <a:prstGeom prst="rect">
            <a:avLst/>
          </a:prstGeom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74693"/>
              </p:ext>
            </p:extLst>
          </p:nvPr>
        </p:nvGraphicFramePr>
        <p:xfrm>
          <a:off x="500090" y="5733256"/>
          <a:ext cx="96361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포장기 셸 개체" showAsIcon="1" r:id="rId4" imgW="963000" imgH="486000" progId="Package">
                  <p:embed/>
                </p:oleObj>
              </mc:Choice>
              <mc:Fallback>
                <p:oleObj name="포장기 셸 개체" showAsIcon="1" r:id="rId4" imgW="963000" imgH="486000" progId="Package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90" y="5733256"/>
                        <a:ext cx="963612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9982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339752" y="2660432"/>
            <a:ext cx="0" cy="1488648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48272" y="2817802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sz="400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249463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551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Micro ORM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1630446"/>
            <a:ext cx="87943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ADO.NET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주요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클래스를 사용해 데이터 베이스 관련 프로그램을 작성하면 반복코드가 발생할 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ORM(Object Relation Mapper)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이라는 프레임워크를 활용하여 데이터베이스가 처리 관련 코드를 단순화 시켜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생산성을 향상시킴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. ORM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중에서 가장 간결하고 속도가 제일 빠름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59832" y="6519446"/>
            <a:ext cx="68905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참고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hlinkClick r:id="rId2"/>
              </a:rPr>
              <a:t>https://baladotnettips.wordpress.com/tag/dapper-in-net/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ORM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65858"/>
            <a:ext cx="3370766" cy="40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775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프로젝트 생성 및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Dapper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참조 추가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76873"/>
            <a:ext cx="3606891" cy="23762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5083" y="1904058"/>
            <a:ext cx="20024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DevDapper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생성시 참조 추가</a:t>
            </a:r>
            <a:endParaRPr lang="ko-KR" altLang="en-US" sz="11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220811"/>
            <a:ext cx="3606891" cy="13045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9512" y="4806169"/>
            <a:ext cx="23198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NuGet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패키지 설치 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- Dapper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설치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4139952" y="191542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System;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System.Collections.Generic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System.Linq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System.Web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namespace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DevDapper.Models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+mn-ea"/>
              </a:rPr>
              <a:t>Maxim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Id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Name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Content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DateTime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CreationDate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{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29553" y="1616897"/>
            <a:ext cx="1109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Maxim.cs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5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dbguide.net/publishing/img/dbguide/migration_guide/dm01_0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04058"/>
            <a:ext cx="8712968" cy="469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Migration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데이터 이행 전체 절차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35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데이터베이스 추가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2" y="1651609"/>
            <a:ext cx="8424936" cy="12622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62" y="3140968"/>
            <a:ext cx="2790825" cy="1657350"/>
          </a:xfrm>
          <a:prstGeom prst="rect">
            <a:avLst/>
          </a:prstGeom>
        </p:spPr>
      </p:pic>
      <p:sp>
        <p:nvSpPr>
          <p:cNvPr id="7" name="화살표: 오른쪽 6"/>
          <p:cNvSpPr/>
          <p:nvPr/>
        </p:nvSpPr>
        <p:spPr>
          <a:xfrm>
            <a:off x="3104118" y="3861631"/>
            <a:ext cx="21602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3" y="3133071"/>
            <a:ext cx="2232248" cy="17018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48" y="5445224"/>
            <a:ext cx="5296267" cy="1150355"/>
          </a:xfrm>
          <a:prstGeom prst="rect">
            <a:avLst/>
          </a:prstGeom>
        </p:spPr>
      </p:pic>
      <p:sp>
        <p:nvSpPr>
          <p:cNvPr id="10" name="화살표: 오른쪽 9"/>
          <p:cNvSpPr/>
          <p:nvPr/>
        </p:nvSpPr>
        <p:spPr>
          <a:xfrm rot="5400000">
            <a:off x="4318018" y="5054092"/>
            <a:ext cx="21602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60" y="5753701"/>
            <a:ext cx="2722694" cy="533400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>
            <a:off x="5652121" y="5912389"/>
            <a:ext cx="21602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325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데이터베이스 추가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화살표: 오른쪽 6"/>
          <p:cNvSpPr/>
          <p:nvPr/>
        </p:nvSpPr>
        <p:spPr>
          <a:xfrm rot="5400000">
            <a:off x="1367644" y="2561601"/>
            <a:ext cx="21602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18987"/>
            <a:ext cx="2722694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919496"/>
            <a:ext cx="2690695" cy="20936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246" y="1873466"/>
            <a:ext cx="5662017" cy="243343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563887" y="4464370"/>
            <a:ext cx="5360375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&lt;!--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8000"/>
                </a:solidFill>
                <a:latin typeface="+mn-ea"/>
              </a:rPr>
              <a:t>DevDapper.mdf</a:t>
            </a:r>
            <a:r>
              <a:rPr lang="en-US" altLang="ko-KR" sz="11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8000"/>
                </a:solidFill>
                <a:latin typeface="+mn-ea"/>
              </a:rPr>
              <a:t>데이터베이스에 대한 연결 문자열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--&gt;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 &lt;</a:t>
            </a:r>
            <a:r>
              <a:rPr lang="en-US" altLang="ko-KR" sz="1100" dirty="0" err="1">
                <a:solidFill>
                  <a:srgbClr val="A31515"/>
                </a:solidFill>
                <a:latin typeface="+mn-ea"/>
              </a:rPr>
              <a:t>connectionStrings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   &lt;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add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name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connectionString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"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connectionString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Data Source=(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LocalDB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)\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MSSQLLocalDB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AttachDbFilename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=C:\Users\inbrein_ds\source\repos\DevDapper\DevDapper\App_Data\DavDapper.mdf;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        Integrated Security=True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"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providerName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System.Data.SqlClient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 &lt;/</a:t>
            </a:r>
            <a:r>
              <a:rPr lang="en-US" altLang="ko-KR" sz="1100" dirty="0" err="1">
                <a:solidFill>
                  <a:srgbClr val="A31515"/>
                </a:solidFill>
                <a:latin typeface="+mn-ea"/>
              </a:rPr>
              <a:t>connectionStrings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7565" y="5170647"/>
            <a:ext cx="4572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CREATE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TABLE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[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dbo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.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[Bibles]</a:t>
            </a:r>
          </a:p>
          <a:p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[Id]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IDENTITY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,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NOT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NULL,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[Name]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25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NOT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NULL,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[Content]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NVARCHAR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140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NOT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NULL,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it-IT" altLang="ko-KR" sz="1100" dirty="0">
                <a:solidFill>
                  <a:srgbClr val="000000"/>
                </a:solidFill>
                <a:latin typeface="+mn-ea"/>
              </a:rPr>
              <a:t>[CreationDate] </a:t>
            </a:r>
            <a:r>
              <a:rPr lang="it-IT" altLang="ko-KR" sz="1100" dirty="0">
                <a:solidFill>
                  <a:srgbClr val="0000FF"/>
                </a:solidFill>
                <a:latin typeface="+mn-ea"/>
              </a:rPr>
              <a:t>DATETIME</a:t>
            </a:r>
            <a:r>
              <a:rPr lang="it-IT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it-IT" altLang="ko-KR" sz="1100" dirty="0">
                <a:solidFill>
                  <a:srgbClr val="0000FF"/>
                </a:solidFill>
                <a:latin typeface="+mn-ea"/>
              </a:rPr>
              <a:t>DEFAULT </a:t>
            </a:r>
            <a:r>
              <a:rPr lang="it-IT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it-IT" altLang="ko-KR" sz="1100" dirty="0">
                <a:solidFill>
                  <a:srgbClr val="FF00FF"/>
                </a:solidFill>
                <a:latin typeface="+mn-ea"/>
              </a:rPr>
              <a:t>getdate</a:t>
            </a:r>
            <a:r>
              <a:rPr lang="it-IT" altLang="ko-KR" sz="1100" dirty="0">
                <a:solidFill>
                  <a:srgbClr val="808080"/>
                </a:solidFill>
                <a:latin typeface="+mn-ea"/>
              </a:rPr>
              <a:t>())</a:t>
            </a:r>
            <a:r>
              <a:rPr lang="it-IT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it-IT" altLang="ko-KR" sz="1100" dirty="0">
                <a:solidFill>
                  <a:srgbClr val="808080"/>
                </a:solidFill>
                <a:latin typeface="+mn-ea"/>
              </a:rPr>
              <a:t>NULL,</a:t>
            </a:r>
            <a:endParaRPr lang="it-IT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PRIMARY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KEY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CLUSTERED 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[Id]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ASC</a:t>
            </a:r>
            <a:r>
              <a:rPr lang="en-US" altLang="ko-KR" sz="1100" dirty="0">
                <a:solidFill>
                  <a:srgbClr val="808080"/>
                </a:solidFill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7724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BibleServiceRepository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80533" y="371867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수정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model)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"Update Bibles Set Name =  @Name, Content = @Content where Id = @Id"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.db.Execute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model);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model;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삭제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id)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"Delete Bibles Where Id = @Id"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.db.Execute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Id = id });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179512" y="1647674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DevDapper.Repository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///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&lt;summary&gt;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성경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(Bible)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서비스에 대한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연동 코드 부분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///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&lt;/summary&gt;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BibleServiceRepository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//Database Connection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개체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IDbConnection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SqlConnection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ConfigurationManager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.ConnectionStrings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ConnectionString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model)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@"</a:t>
            </a:r>
          </a:p>
          <a:p>
            <a:r>
              <a:rPr lang="en-US" altLang="ko-KR" sz="9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Insert Into Bibles (Name, Content) Values (@Name, @Content);</a:t>
            </a:r>
          </a:p>
          <a:p>
            <a:r>
              <a:rPr lang="en-US" altLang="ko-KR" sz="9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select Cast(SCOPE_IDENTITY() As </a:t>
            </a:r>
            <a:r>
              <a:rPr lang="en-US" altLang="ko-KR" sz="9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9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9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id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.db.Query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model).Single();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model.Id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model;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49512" y="147549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GetBibles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Id, name, Content,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CreationDate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Bibles Order By Id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Asc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.db.Query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ToList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GetBibleById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id)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Id, Name, Content,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CreationDate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Bibles where Id= @Id"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.db.Query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Bible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Id = id }).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SingleOrDefault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628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FrmBibleWrite.aspx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1606734"/>
            <a:ext cx="871296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FrmBibleWrite.aspx.cs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DevDapper.FrmBibleWrite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이름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txtName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구절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txtContent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Button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btnWrite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900" dirty="0">
                <a:solidFill>
                  <a:srgbClr val="0000FF"/>
                </a:solidFill>
                <a:latin typeface="+mn-ea"/>
              </a:rPr>
              <a:t>저장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btnWrite_Click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lblDisplay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lnkList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+mn-ea"/>
              </a:rPr>
              <a:t>NavigateUrl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="~/FrmBibleList.aspx"&gt;</a:t>
            </a:r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리스트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9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9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624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FrmBibleWrite.aspx.cs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1844824"/>
            <a:ext cx="7128792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partial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FrmBibleWrite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System.Web.UI.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Page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btnWrite_Click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2B91AF"/>
                </a:solidFill>
                <a:latin typeface="+mn-ea"/>
              </a:rPr>
              <a:t>Bible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bible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latin typeface="+mn-ea"/>
              </a:rPr>
              <a:t>Bible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bible.Name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txtName.Text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bible.Content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txtContent.Text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repo =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bible.Id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repo.AddBible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(bible).Id;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lblDisplay.Text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bible.Id.ToString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 + 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A31515"/>
                </a:solidFill>
                <a:latin typeface="+mn-ea"/>
              </a:rPr>
              <a:t>번 데이터가 입력되었습니다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."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94" y="1647674"/>
            <a:ext cx="3067050" cy="2124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19" y="4115197"/>
            <a:ext cx="29718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51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FrmBibleList.aspx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1606734"/>
            <a:ext cx="84969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FrmBibleList.aspx.cs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DevDapper.FrmBibleList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GridView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lstBibles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Columns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HyperLinkField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상세보기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DataNavigateUrlFormatString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="~/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FrmBibleView.aspx?Id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={0}"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           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DataNavigateUrlFields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="Id"/&gt;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Columns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GridView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lnkWrite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NavigateUrl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="~/FrmBibleWrite.aspx"&gt;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입력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3672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FrmBibleList.aspx.cs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647674"/>
            <a:ext cx="4572000" cy="36471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partial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FrmBibleList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System.Web.UI.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Page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(!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Page.IsPostBack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repo =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.lstBibles.DataSource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repo.GetBibles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.lstBibles.DataBind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171" y="1904058"/>
            <a:ext cx="4344019" cy="16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7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FrmBibleView.aspx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3414" y="1647674"/>
            <a:ext cx="9716434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FrmBibleView.aspx.cs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DevDapper.FrmBibleView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번호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lblId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이름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lblName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구절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lblContent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btnModify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btnDelete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삭제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lnkList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NavigateUrl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="~/FrmBibleList.aspx"&gt;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리스트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781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FrmBibleView.aspx.cs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72816"/>
            <a:ext cx="4572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(!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Page.IsPostBack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id = </a:t>
            </a:r>
            <a:r>
              <a:rPr lang="en-US" altLang="ko-KR" sz="1100" dirty="0">
                <a:solidFill>
                  <a:srgbClr val="2B91AF"/>
                </a:solidFill>
                <a:latin typeface="+mn-ea"/>
              </a:rPr>
              <a:t>Convert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.ToInt32(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Request.QueryString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"Id"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repo =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2B91AF"/>
                </a:solidFill>
                <a:latin typeface="+mn-ea"/>
              </a:rPr>
              <a:t>Bible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bible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repo.GetBibleById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(id);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.lblId.Text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id.ToString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.lblName.Text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bible.Name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.lblContent.Text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bible.Content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.btnModify.NavigateUrl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+mn-ea"/>
              </a:rPr>
              <a:t>FrmBibleModify.aspx?Id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="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+ id;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.btnDelete.NavigateUrl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+mn-ea"/>
              </a:rPr>
              <a:t>FrmBibleDelete.aspx?Id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="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+ id;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77" y="1972796"/>
            <a:ext cx="44958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3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FrmBibleModify.aspx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4942" y="1772816"/>
            <a:ext cx="101531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FrmBibleModify.aspx.cs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DevDapper.FrmBibleModify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번호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lblId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이름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txtName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구절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txtContent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TextBox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Button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btnModify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btnModify_Click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lblDisplay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lnkList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NavigateUrl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="~/FrmBibleList.aspx"&gt;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리스트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52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53938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Migration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2868" y="1331476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정의</a:t>
            </a:r>
            <a:r>
              <a:rPr lang="ko-KR" altLang="en-US" sz="1600" dirty="0">
                <a:solidFill>
                  <a:srgbClr val="0B008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컴퓨터 저장소 유형이나 파일 형식 간에 데이터를 전송하는 프로세스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4" name="Picture 10" descr="http://www.dbguide.net/publishing/img/dbguide/migration_guide/dm01_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9" y="1961544"/>
            <a:ext cx="8264247" cy="420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52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FrmBibleModify.aspx.cs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1772816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(!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String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.IsNullOrEmpty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Request.QueryString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"Id"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]))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(!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Page.IsPostBack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else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Response.Write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잘못된 요청입니다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."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Response.End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id = </a:t>
            </a:r>
            <a:r>
              <a:rPr lang="en-US" altLang="ko-KR" sz="1000" dirty="0">
                <a:solidFill>
                  <a:srgbClr val="2B91AF"/>
                </a:solidFill>
                <a:latin typeface="+mn-ea"/>
              </a:rPr>
              <a:t>Convert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.ToInt32(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Request.QueryString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"Id"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repo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2B91AF"/>
                </a:solidFill>
                <a:latin typeface="+mn-ea"/>
              </a:rPr>
              <a:t>Bible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bible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repo.GetBibleById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(id);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.lblId.Text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id.ToString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.txtName.Text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bible.Name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.txtContent.Text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bible.Content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67944" y="1772816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btnModify_Click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2B91AF"/>
                </a:solidFill>
                <a:latin typeface="+mn-ea"/>
              </a:rPr>
              <a:t>Bible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bible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+mn-ea"/>
              </a:rPr>
              <a:t>Bible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//ID</a:t>
            </a:r>
            <a:r>
              <a:rPr lang="ko-KR" altLang="en-US" sz="1000" dirty="0">
                <a:solidFill>
                  <a:srgbClr val="008000"/>
                </a:solidFill>
                <a:latin typeface="+mn-ea"/>
              </a:rPr>
              <a:t>를 채워서 넘겨주자</a:t>
            </a:r>
            <a:r>
              <a:rPr lang="en-US" altLang="ko-KR" sz="10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bible.Id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>
                <a:solidFill>
                  <a:srgbClr val="2B91AF"/>
                </a:solidFill>
                <a:latin typeface="+mn-ea"/>
              </a:rPr>
              <a:t>Convert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.ToInt32(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Request.QueryString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"Id"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bible.Name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txtName.Text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bible.Content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txtContent.Text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repo = </a:t>
            </a:r>
            <a:r>
              <a:rPr lang="en-US" altLang="ko-KR" sz="1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bible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repo.UpdateBible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(bible);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lblDisplay.Text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bible.Id.ToString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 + 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000" dirty="0">
                <a:solidFill>
                  <a:srgbClr val="A31515"/>
                </a:solidFill>
                <a:latin typeface="+mn-ea"/>
              </a:rPr>
              <a:t>번 데이터가 수정되었습니다</a:t>
            </a:r>
            <a:r>
              <a:rPr lang="en-US" altLang="ko-KR" sz="1000" dirty="0">
                <a:solidFill>
                  <a:srgbClr val="A31515"/>
                </a:solidFill>
                <a:latin typeface="+mn-ea"/>
              </a:rPr>
              <a:t>."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</a:rPr>
              <a:t>DisplayDate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endParaRPr lang="ko-KR" altLang="en-US" sz="10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40" y="260648"/>
            <a:ext cx="2003591" cy="1376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38" y="4437112"/>
            <a:ext cx="2541005" cy="21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82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FrmBibleDelete.aspx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1774142"/>
            <a:ext cx="87129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&lt;%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@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Page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Language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="C#"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AutoEventWireup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="true"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CodeBehind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FrmBibleDelete.aspx.cs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Inherits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DevDapper.FrmBibleDelete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%&gt;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&lt;!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DOCTYPE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xmlns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="http://www.w3.org/1999/xhtml"&gt;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http-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equiv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="Content-Type"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="text/html; charset=utf-8"/&gt;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="form1"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lblId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="server"&gt;&lt;/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Button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btnDelete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삭제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btnDelete_Click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hr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lnkList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runat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="server"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+mn-ea"/>
              </a:rPr>
              <a:t>NavigateUrl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="~/FrmBibleList.aspx"&gt;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리스트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asp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:</a:t>
            </a:r>
            <a:r>
              <a:rPr lang="en-US" altLang="ko-KR" sz="1100" dirty="0" err="1">
                <a:solidFill>
                  <a:srgbClr val="800000"/>
                </a:solidFill>
                <a:latin typeface="+mn-ea"/>
              </a:rPr>
              <a:t>HyperLink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+mn-ea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078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ORM - Dapper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FrmBibleDelete.aspx.cs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1904058"/>
            <a:ext cx="4572000" cy="46628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Page_Load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(!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String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.IsNullOrEmpty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Request.QueryString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"Id"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]))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(!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Page.IsPostBack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lblId.Text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Request[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"Id"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   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else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Response.Write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A31515"/>
                </a:solidFill>
                <a:latin typeface="+mn-ea"/>
              </a:rPr>
              <a:t>잘못된 요청입니다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."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Response.End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protected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btnDelete_Click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sender,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EventArgs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e)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id = </a:t>
            </a:r>
            <a:r>
              <a:rPr lang="en-US" altLang="ko-KR" sz="1100" dirty="0">
                <a:solidFill>
                  <a:srgbClr val="2B91AF"/>
                </a:solidFill>
                <a:latin typeface="+mn-ea"/>
              </a:rPr>
              <a:t>Convert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.ToInt32(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Request.QueryString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"Id"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repo =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err="1">
                <a:solidFill>
                  <a:srgbClr val="2B91AF"/>
                </a:solidFill>
                <a:latin typeface="+mn-ea"/>
              </a:rPr>
              <a:t>BibleServiceRepository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repo.RemoveBible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(id);</a:t>
            </a:r>
          </a:p>
          <a:p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Response.RedirectPermanent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+mn-ea"/>
              </a:rPr>
              <a:t>"FrmBibleList.aspx"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12" y="1183978"/>
            <a:ext cx="3409950" cy="16243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171" y="3403268"/>
            <a:ext cx="4280442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71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339752" y="2660432"/>
            <a:ext cx="0" cy="1488648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48272" y="2817802"/>
            <a:ext cx="6480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Entity Framework</a:t>
            </a:r>
            <a:endParaRPr lang="ko-KR" altLang="en-US" sz="600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249463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097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Entity Framework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26885" y="3140968"/>
            <a:ext cx="8339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코 드 참 조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991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15816" y="3140968"/>
            <a:ext cx="8339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442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53938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Migration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http://www.dbguide.net/publishing/img/dbguide/migration_guide/dm01_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22" y="1844824"/>
            <a:ext cx="8064896" cy="427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3122" y="1387515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데이터 이행 사전 작업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7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339752" y="2660432"/>
            <a:ext cx="0" cy="1488648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48272" y="2817802"/>
            <a:ext cx="6480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br>
              <a:rPr lang="en-US" altLang="ko-KR" sz="40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40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9672" y="249463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6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130912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ADO.NET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개요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1647674"/>
            <a:ext cx="8125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관계형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DBMS(Database Management System)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에 접근해서 데이터를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출력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조회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수정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삭제 등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처리를 하고자 할 때 만들어 놓은 데이터베이스 처리 관련 클래스들의 집합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48880"/>
            <a:ext cx="7560840" cy="42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7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9998" y="6834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ADO.NET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프로그래밍</a:t>
            </a:r>
          </a:p>
        </p:txBody>
      </p:sp>
      <p:sp>
        <p:nvSpPr>
          <p:cNvPr id="6" name="AutoShape 2" descr="ADO.Net graphic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280279"/>
              </p:ext>
            </p:extLst>
          </p:nvPr>
        </p:nvGraphicFramePr>
        <p:xfrm>
          <a:off x="188495" y="1657678"/>
          <a:ext cx="846221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330">
                  <a:extLst>
                    <a:ext uri="{9D8B030D-6E8A-4147-A177-3AD203B41FA5}">
                      <a16:colId xmlns:a16="http://schemas.microsoft.com/office/drawing/2014/main" val="3258139179"/>
                    </a:ext>
                  </a:extLst>
                </a:gridCol>
                <a:gridCol w="5011880">
                  <a:extLst>
                    <a:ext uri="{9D8B030D-6E8A-4147-A177-3AD203B41FA5}">
                      <a16:colId xmlns:a16="http://schemas.microsoft.com/office/drawing/2014/main" val="18901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구성요소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84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Server(Data source)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데이터베이스의 서버 위치를 나타냄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IP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주소 또는 도메인 정보를 입력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5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Database(DB,</a:t>
                      </a:r>
                      <a:r>
                        <a:rPr lang="en-US" altLang="ko-KR" sz="1400" b="1" baseline="0" dirty="0"/>
                        <a:t> Initial, Catalog)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데이터베이스의 이름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10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User Id(UID)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데이터베이스에 권한에 있는 사용자 아이디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55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Password(PWD)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데이터베이스에 대한 권한이 있는 사용자 비밀번호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12831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79512" y="1185930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Connection String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필수 구성요소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가지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495" y="3810068"/>
            <a:ext cx="833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닷넷에서 데이터베이스 처리 관련 클래스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274469"/>
              </p:ext>
            </p:extLst>
          </p:nvPr>
        </p:nvGraphicFramePr>
        <p:xfrm>
          <a:off x="188495" y="4118210"/>
          <a:ext cx="4023465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153">
                  <a:extLst>
                    <a:ext uri="{9D8B030D-6E8A-4147-A177-3AD203B41FA5}">
                      <a16:colId xmlns:a16="http://schemas.microsoft.com/office/drawing/2014/main" val="3258139179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18901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84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Connection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 연결 및 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5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Command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데이터베이스에 명령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10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DataReader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 </a:t>
                      </a:r>
                      <a:r>
                        <a:rPr lang="ko-KR" altLang="en-US" sz="1400" dirty="0"/>
                        <a:t>구문의 실행 결과값 받기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55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Dataset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메모리상의 데이터베이스 </a:t>
                      </a:r>
                      <a:r>
                        <a:rPr lang="en-US" altLang="ko-KR" sz="1400" dirty="0"/>
                        <a:t>Select </a:t>
                      </a:r>
                      <a:r>
                        <a:rPr lang="ko-KR" altLang="en-US" sz="1400" dirty="0"/>
                        <a:t>같은 결과값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12831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195192"/>
              </p:ext>
            </p:extLst>
          </p:nvPr>
        </p:nvGraphicFramePr>
        <p:xfrm>
          <a:off x="4627240" y="4118210"/>
          <a:ext cx="4023465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12">
                  <a:extLst>
                    <a:ext uri="{9D8B030D-6E8A-4147-A177-3AD203B41FA5}">
                      <a16:colId xmlns:a16="http://schemas.microsoft.com/office/drawing/2014/main" val="3258139179"/>
                    </a:ext>
                  </a:extLst>
                </a:gridCol>
                <a:gridCol w="2710553">
                  <a:extLst>
                    <a:ext uri="{9D8B030D-6E8A-4147-A177-3AD203B41FA5}">
                      <a16:colId xmlns:a16="http://schemas.microsoft.com/office/drawing/2014/main" val="18901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84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DataAdapter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명령어 전달 및 실행 후 값을 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 err="1"/>
                        <a:t>DataSet</a:t>
                      </a:r>
                      <a:r>
                        <a:rPr lang="ko-KR" altLang="en-US" sz="1400" dirty="0"/>
                        <a:t>클래스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5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DataTable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DataSet</a:t>
                      </a:r>
                      <a:r>
                        <a:rPr lang="ko-KR" altLang="en-US" sz="1400" dirty="0"/>
                        <a:t>안에 들어있는 메모리상의 테이블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10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DataView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DataSet</a:t>
                      </a:r>
                      <a:r>
                        <a:rPr lang="ko-KR" altLang="en-US" sz="1400" dirty="0"/>
                        <a:t>안에 들어있는 메모리상의 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55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774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8159</Words>
  <Application>Microsoft Office PowerPoint</Application>
  <PresentationFormat>화면 슬라이드 쇼(4:3)</PresentationFormat>
  <Paragraphs>1388</Paragraphs>
  <Slides>55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나눔고딕</vt:lpstr>
      <vt:lpstr>나눔고딕 ExtraBold</vt:lpstr>
      <vt:lpstr>나눔명조</vt:lpstr>
      <vt:lpstr>돋움체</vt:lpstr>
      <vt:lpstr>맑은 고딕</vt:lpstr>
      <vt:lpstr>Arial</vt:lpstr>
      <vt:lpstr>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박민희</dc:creator>
  <cp:lastModifiedBy>inbrein_ds</cp:lastModifiedBy>
  <cp:revision>83</cp:revision>
  <dcterms:created xsi:type="dcterms:W3CDTF">2014-03-25T16:54:31Z</dcterms:created>
  <dcterms:modified xsi:type="dcterms:W3CDTF">2017-08-25T05:53:45Z</dcterms:modified>
</cp:coreProperties>
</file>